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6" r:id="rId9"/>
    <p:sldId id="267" r:id="rId10"/>
    <p:sldId id="263" r:id="rId11"/>
    <p:sldId id="268" r:id="rId12"/>
    <p:sldId id="269" r:id="rId13"/>
    <p:sldId id="264" r:id="rId14"/>
    <p:sldId id="265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70" d="100"/>
          <a:sy n="70" d="100"/>
        </p:scale>
        <p:origin x="53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12/12/2020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12/12/2020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12/12/2020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12/12/2020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12/12/2020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68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0"/>
            <a:ext cx="8001000" cy="2971801"/>
          </a:xfrm>
        </p:spPr>
        <p:txBody>
          <a:bodyPr/>
          <a:lstStyle/>
          <a:p>
            <a:r>
              <a:rPr lang="en-US" b="1" dirty="0" smtClean="0"/>
              <a:t>TELCO CHURN DATA ANALYSIS w/ SAS</a:t>
            </a:r>
            <a:endParaRPr lang="en-US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2044869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 smtClean="0">
                <a:solidFill>
                  <a:schemeClr val="tx1"/>
                </a:solidFill>
              </a:rPr>
              <a:t>By: Eric Ye</a:t>
            </a:r>
          </a:p>
          <a:p>
            <a:r>
              <a:rPr lang="en-US" b="1" dirty="0" smtClean="0">
                <a:solidFill>
                  <a:schemeClr val="tx1"/>
                </a:solidFill>
              </a:rPr>
              <a:t>Professor: </a:t>
            </a:r>
            <a:r>
              <a:rPr lang="en-US" b="1" dirty="0" err="1" smtClean="0">
                <a:solidFill>
                  <a:schemeClr val="tx1"/>
                </a:solidFill>
              </a:rPr>
              <a:t>Arkar</a:t>
            </a:r>
            <a:r>
              <a:rPr lang="en-US" b="1" dirty="0" smtClean="0">
                <a:solidFill>
                  <a:schemeClr val="tx1"/>
                </a:solidFill>
              </a:rPr>
              <a:t> Min</a:t>
            </a:r>
          </a:p>
          <a:p>
            <a:r>
              <a:rPr lang="en-US" b="1" dirty="0" smtClean="0">
                <a:solidFill>
                  <a:schemeClr val="tx1"/>
                </a:solidFill>
              </a:rPr>
              <a:t>December 12, 2020</a:t>
            </a:r>
            <a:endParaRPr lang="en-US" b="1" dirty="0">
              <a:solidFill>
                <a:schemeClr val="tx1"/>
              </a:solidFill>
            </a:endParaRPr>
          </a:p>
          <a:p>
            <a:r>
              <a:rPr lang="en-US" b="1" dirty="0" smtClean="0">
                <a:solidFill>
                  <a:schemeClr val="tx1"/>
                </a:solidFill>
              </a:rPr>
              <a:t>Advanced SAS</a:t>
            </a:r>
          </a:p>
          <a:p>
            <a:r>
              <a:rPr lang="en-US" b="1" dirty="0" smtClean="0">
                <a:solidFill>
                  <a:schemeClr val="tx1"/>
                </a:solidFill>
              </a:rPr>
              <a:t>Metro College of Technology</a:t>
            </a:r>
          </a:p>
          <a:p>
            <a:endParaRPr lang="en-US" b="1" dirty="0" smtClean="0"/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062600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Bivariate Descriptive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34425" t="21733" r="29125" b="19067"/>
          <a:stretch/>
        </p:blipFill>
        <p:spPr>
          <a:xfrm>
            <a:off x="0" y="0"/>
            <a:ext cx="5367528" cy="490366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39599" t="44001" r="36551" b="26799"/>
          <a:stretch/>
        </p:blipFill>
        <p:spPr>
          <a:xfrm>
            <a:off x="6051740" y="1316735"/>
            <a:ext cx="3785488" cy="2606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7958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Bivariate Descriptive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9550" t="20934" r="26725" b="20400"/>
          <a:stretch/>
        </p:blipFill>
        <p:spPr>
          <a:xfrm>
            <a:off x="2799524" y="0"/>
            <a:ext cx="6419088" cy="4844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3206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Bivariate Descriptive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9400" t="27867" r="26500" b="13733"/>
          <a:stretch/>
        </p:blipFill>
        <p:spPr>
          <a:xfrm>
            <a:off x="0" y="0"/>
            <a:ext cx="6024090" cy="448733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29625" t="26800" r="26725" b="15066"/>
          <a:stretch/>
        </p:blipFill>
        <p:spPr>
          <a:xfrm>
            <a:off x="6223627" y="0"/>
            <a:ext cx="5989970" cy="4487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5188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Hypothesis testing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H0: No association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Ha: Relationship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P&lt;0.05 </a:t>
            </a:r>
            <a:r>
              <a:rPr lang="en-US" dirty="0" smtClean="0">
                <a:solidFill>
                  <a:schemeClr val="tx1"/>
                </a:solidFill>
                <a:sym typeface="Wingdings" panose="05000000000000000000" pitchFamily="2" charset="2"/>
              </a:rPr>
              <a:t> reject null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37725" t="20666" r="19976" b="20133"/>
          <a:stretch/>
        </p:blipFill>
        <p:spPr>
          <a:xfrm>
            <a:off x="5882640" y="9961"/>
            <a:ext cx="6309360" cy="4966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0797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THANKS FOR Listening!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Questions?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40892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Background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Telco Churn Dataset; relevant customer dataset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51047 observations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58 variables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CHURN – whether or not the customer has left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49517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Study </a:t>
            </a:r>
            <a:r>
              <a:rPr lang="en-US" b="1" dirty="0" smtClean="0"/>
              <a:t>Framework: </a:t>
            </a:r>
            <a:r>
              <a:rPr lang="en-US" b="1" dirty="0"/>
              <a:t>Y and X variables</a:t>
            </a:r>
            <a:r>
              <a:rPr lang="en-US" dirty="0"/>
              <a:t> 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9 variables selected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tx1"/>
                </a:solidFill>
              </a:rPr>
              <a:t>Y variable: Churn</a:t>
            </a:r>
            <a:endParaRPr lang="en-US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tx1"/>
                </a:solidFill>
              </a:rPr>
              <a:t>X variables:</a:t>
            </a:r>
          </a:p>
          <a:p>
            <a:r>
              <a:rPr lang="en-US" dirty="0">
                <a:solidFill>
                  <a:schemeClr val="tx1"/>
                </a:solidFill>
              </a:rPr>
              <a:t>CATEGORICAL VARIABLES: </a:t>
            </a:r>
            <a:r>
              <a:rPr lang="en-US" dirty="0" err="1">
                <a:solidFill>
                  <a:schemeClr val="tx1"/>
                </a:solidFill>
              </a:rPr>
              <a:t>IncomeGroup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en-US" dirty="0" smtClean="0">
                <a:solidFill>
                  <a:schemeClr val="tx1"/>
                </a:solidFill>
              </a:rPr>
              <a:t>Occupation, </a:t>
            </a:r>
            <a:r>
              <a:rPr lang="en-US" dirty="0" err="1" smtClean="0">
                <a:solidFill>
                  <a:schemeClr val="tx1"/>
                </a:solidFill>
              </a:rPr>
              <a:t>CreditRating</a:t>
            </a:r>
            <a:r>
              <a:rPr lang="en-US" dirty="0" smtClean="0">
                <a:solidFill>
                  <a:schemeClr val="tx1"/>
                </a:solidFill>
              </a:rPr>
              <a:t>, </a:t>
            </a:r>
            <a:r>
              <a:rPr lang="en-US" dirty="0" err="1" smtClean="0">
                <a:solidFill>
                  <a:schemeClr val="tx1"/>
                </a:solidFill>
              </a:rPr>
              <a:t>MaritalStatus</a:t>
            </a:r>
            <a:endParaRPr lang="en-US" dirty="0" smtClean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CONTINUOUS VARIABLES: </a:t>
            </a:r>
            <a:r>
              <a:rPr lang="en-US" dirty="0" err="1">
                <a:solidFill>
                  <a:schemeClr val="tx1"/>
                </a:solidFill>
              </a:rPr>
              <a:t>MonthlyRevenue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en-US" dirty="0" err="1">
                <a:solidFill>
                  <a:schemeClr val="tx1"/>
                </a:solidFill>
              </a:rPr>
              <a:t>MonthlyMinutes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en-US" dirty="0" err="1">
                <a:solidFill>
                  <a:schemeClr val="tx1"/>
                </a:solidFill>
              </a:rPr>
              <a:t>TotalRecurringCharge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en-US" dirty="0" err="1" smtClean="0">
                <a:solidFill>
                  <a:schemeClr val="tx1"/>
                </a:solidFill>
              </a:rPr>
              <a:t>OverageMinutes</a:t>
            </a:r>
            <a:r>
              <a:rPr lang="en-US" dirty="0">
                <a:solidFill>
                  <a:schemeClr val="tx1"/>
                </a:solidFill>
              </a:rPr>
              <a:t>, Handsets, </a:t>
            </a:r>
            <a:r>
              <a:rPr lang="en-US" dirty="0" err="1">
                <a:solidFill>
                  <a:schemeClr val="tx1"/>
                </a:solidFill>
              </a:rPr>
              <a:t>BlockedCalls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40505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Data Validation: missing </a:t>
            </a:r>
            <a:r>
              <a:rPr lang="en-US" b="1" dirty="0" smtClean="0"/>
              <a:t>values</a:t>
            </a:r>
            <a:endParaRPr lang="en-US" b="1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2531" t="31620" r="24458" b="32712"/>
          <a:stretch/>
        </p:blipFill>
        <p:spPr>
          <a:xfrm>
            <a:off x="3008376" y="2779652"/>
            <a:ext cx="2798065" cy="170054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42299" t="15733" r="24925" b="18666"/>
          <a:stretch/>
        </p:blipFill>
        <p:spPr>
          <a:xfrm>
            <a:off x="0" y="-44562"/>
            <a:ext cx="3012161" cy="339126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42900" t="21866" r="25000" b="20533"/>
          <a:stretch/>
        </p:blipFill>
        <p:spPr>
          <a:xfrm>
            <a:off x="3008376" y="-44563"/>
            <a:ext cx="2798065" cy="28242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/>
          <a:srcRect l="36825" t="47733" r="19150" b="20666"/>
          <a:stretch/>
        </p:blipFill>
        <p:spPr>
          <a:xfrm>
            <a:off x="6528816" y="-54864"/>
            <a:ext cx="5303520" cy="214128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6"/>
          <a:srcRect l="37275" t="47467" r="19225" b="20800"/>
          <a:stretch/>
        </p:blipFill>
        <p:spPr>
          <a:xfrm>
            <a:off x="6528816" y="2596653"/>
            <a:ext cx="5303520" cy="2176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6987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Data Validation: </a:t>
            </a:r>
            <a:r>
              <a:rPr lang="en-US" b="1" dirty="0" smtClean="0"/>
              <a:t>OUTLIERS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33525" t="14399" r="15400" b="18267"/>
          <a:stretch/>
        </p:blipFill>
        <p:spPr>
          <a:xfrm>
            <a:off x="0" y="1628986"/>
            <a:ext cx="4133088" cy="306491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40050" t="22533" r="22300" b="63200"/>
          <a:stretch/>
        </p:blipFill>
        <p:spPr>
          <a:xfrm>
            <a:off x="5796280" y="0"/>
            <a:ext cx="5706349" cy="121629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47775" t="62933" r="29950" b="20934"/>
          <a:stretch/>
        </p:blipFill>
        <p:spPr>
          <a:xfrm>
            <a:off x="0" y="0"/>
            <a:ext cx="4133088" cy="16838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/>
          <a:srcRect l="39825" t="38267" r="22000" b="52400"/>
          <a:stretch/>
        </p:blipFill>
        <p:spPr>
          <a:xfrm>
            <a:off x="5796280" y="1628986"/>
            <a:ext cx="5706349" cy="784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784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Data Transformation: continuous to categorical variable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42750" t="44933" r="25075" b="20133"/>
          <a:stretch/>
        </p:blipFill>
        <p:spPr>
          <a:xfrm>
            <a:off x="6675475" y="18288"/>
            <a:ext cx="5214289" cy="318448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37275" t="49067" r="18475" b="20000"/>
          <a:stretch/>
        </p:blipFill>
        <p:spPr>
          <a:xfrm>
            <a:off x="0" y="18288"/>
            <a:ext cx="6092584" cy="2340864"/>
          </a:xfrm>
          <a:prstGeom prst="rect">
            <a:avLst/>
          </a:prstGeom>
        </p:spPr>
      </p:pic>
      <p:sp>
        <p:nvSpPr>
          <p:cNvPr id="11" name="Right Arrow 10"/>
          <p:cNvSpPr/>
          <p:nvPr/>
        </p:nvSpPr>
        <p:spPr>
          <a:xfrm>
            <a:off x="0" y="1353312"/>
            <a:ext cx="237744" cy="14630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4"/>
          <a:srcRect l="22725" t="45333" r="41050" b="35600"/>
          <a:stretch/>
        </p:blipFill>
        <p:spPr>
          <a:xfrm>
            <a:off x="237744" y="2676313"/>
            <a:ext cx="5487805" cy="1624754"/>
          </a:xfrm>
          <a:prstGeom prst="rect">
            <a:avLst/>
          </a:prstGeom>
        </p:spPr>
      </p:pic>
      <p:sp>
        <p:nvSpPr>
          <p:cNvPr id="16" name="Content Placeholder 1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1513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Univariate </a:t>
            </a:r>
            <a:r>
              <a:rPr lang="en-US" b="1" dirty="0" smtClean="0"/>
              <a:t>Analysis</a:t>
            </a:r>
            <a:endParaRPr lang="en-US" b="1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2997" t="20767" r="30291" b="7162"/>
          <a:stretch/>
        </p:blipFill>
        <p:spPr>
          <a:xfrm>
            <a:off x="0" y="0"/>
            <a:ext cx="4443984" cy="49074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29850" t="21466" r="26425" b="59467"/>
          <a:stretch/>
        </p:blipFill>
        <p:spPr>
          <a:xfrm>
            <a:off x="5029200" y="0"/>
            <a:ext cx="6337496" cy="15544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45525" t="21333" r="42700" b="37867"/>
          <a:stretch/>
        </p:blipFill>
        <p:spPr>
          <a:xfrm>
            <a:off x="4444714" y="2109358"/>
            <a:ext cx="1435608" cy="279806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/>
          <a:srcRect l="44025" t="26667" r="40975" b="46933"/>
          <a:stretch/>
        </p:blipFill>
        <p:spPr>
          <a:xfrm>
            <a:off x="5788882" y="3084329"/>
            <a:ext cx="1841509" cy="1823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8868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Univariate Analysis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9475" t="29733" r="26650" b="11734"/>
          <a:stretch/>
        </p:blipFill>
        <p:spPr>
          <a:xfrm>
            <a:off x="2791294" y="0"/>
            <a:ext cx="6427318" cy="4823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6571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Univariate Analysis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9155" t="23526" r="26450" b="17280"/>
          <a:stretch/>
        </p:blipFill>
        <p:spPr>
          <a:xfrm>
            <a:off x="2497772" y="0"/>
            <a:ext cx="6353620" cy="4765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62541"/>
      </p:ext>
    </p:extLst>
  </p:cSld>
  <p:clrMapOvr>
    <a:masterClrMapping/>
  </p:clrMapOvr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655</TotalTime>
  <Words>134</Words>
  <Application>Microsoft Office PowerPoint</Application>
  <PresentationFormat>Widescreen</PresentationFormat>
  <Paragraphs>32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Century Gothic</vt:lpstr>
      <vt:lpstr>Wingdings</vt:lpstr>
      <vt:lpstr>Wingdings 3</vt:lpstr>
      <vt:lpstr>Slice</vt:lpstr>
      <vt:lpstr>TELCO CHURN DATA ANALYSIS w/ SAS</vt:lpstr>
      <vt:lpstr>Background</vt:lpstr>
      <vt:lpstr>Study Framework: Y and X variables </vt:lpstr>
      <vt:lpstr>Data Validation: missing values</vt:lpstr>
      <vt:lpstr>Data Validation: OUTLIERS</vt:lpstr>
      <vt:lpstr>Data Transformation: continuous to categorical variable</vt:lpstr>
      <vt:lpstr>Univariate Analysis</vt:lpstr>
      <vt:lpstr>Univariate Analysis</vt:lpstr>
      <vt:lpstr>Univariate Analysis</vt:lpstr>
      <vt:lpstr>Bivariate Descriptive Analysis</vt:lpstr>
      <vt:lpstr>Bivariate Descriptive Analysis</vt:lpstr>
      <vt:lpstr>Bivariate Descriptive Analysis</vt:lpstr>
      <vt:lpstr>Hypothesis testing</vt:lpstr>
      <vt:lpstr>THANKS FOR Listening!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TELCO CHURN DATA ANALYSIS w/ SAS</dc:title>
  <dc:creator>Eric Ye</dc:creator>
  <cp:lastModifiedBy>Eric Ye</cp:lastModifiedBy>
  <cp:revision>28</cp:revision>
  <dcterms:created xsi:type="dcterms:W3CDTF">2020-12-11T06:44:48Z</dcterms:created>
  <dcterms:modified xsi:type="dcterms:W3CDTF">2020-12-12T15:30:23Z</dcterms:modified>
</cp:coreProperties>
</file>